
<file path=[Content_Types].xml><?xml version="1.0" encoding="utf-8"?>
<Types xmlns="http://schemas.openxmlformats.org/package/2006/content-types">
  <Default Extension="tmp"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2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79506" autoAdjust="0"/>
  </p:normalViewPr>
  <p:slideViewPr>
    <p:cSldViewPr snapToGrid="0">
      <p:cViewPr varScale="1">
        <p:scale>
          <a:sx n="58" d="100"/>
          <a:sy n="58" d="100"/>
        </p:scale>
        <p:origin x="121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40B8D9-E35F-4BD0-B8BA-AECFD006BF5D}" type="datetimeFigureOut">
              <a:rPr lang="en-US" smtClean="0"/>
              <a:t>11/7/2020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517DB8-9945-4053-B1B2-31A996E2BB24}" type="slidenum">
              <a:rPr lang="en-US" smtClean="0"/>
              <a:t>‹#›</a:t>
            </a:fld>
            <a:endParaRPr lang="en-US"/>
          </a:p>
        </p:txBody>
      </p:sp>
    </p:spTree>
    <p:extLst>
      <p:ext uri="{BB962C8B-B14F-4D97-AF65-F5344CB8AC3E}">
        <p14:creationId xmlns:p14="http://schemas.microsoft.com/office/powerpoint/2010/main" val="35638892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My name is Mohammad </a:t>
            </a:r>
            <a:r>
              <a:rPr lang="en-US" sz="1200" kern="1200" dirty="0" err="1" smtClean="0">
                <a:solidFill>
                  <a:schemeClr val="tx1"/>
                </a:solidFill>
                <a:effectLst/>
                <a:latin typeface="+mn-lt"/>
                <a:ea typeface="+mn-ea"/>
                <a:cs typeface="+mn-cs"/>
              </a:rPr>
              <a:t>Kharroud</a:t>
            </a:r>
            <a:r>
              <a:rPr lang="en-US" sz="1200" kern="1200" dirty="0" smtClean="0">
                <a:solidFill>
                  <a:schemeClr val="tx1"/>
                </a:solidFill>
                <a:effectLst/>
                <a:latin typeface="+mn-lt"/>
                <a:ea typeface="+mn-ea"/>
                <a:cs typeface="+mn-cs"/>
              </a:rPr>
              <a:t>, and I am a 19 years old Sophomore. I am delighted to be a finance major is having been one of my greatest dreams. Thus, pursuing a degree in financing is a dream come true. It is worthy to assert that a degree in finance is one of the most significant aspects of my life because I am looking forward to working as a financial advisor. The degree will give a credible opportunity and set an ideal background to accurately carry out the professional duty to help individuals and families plan, invest, and save for life. I am convinced that finance is the real major for me. This presentation gives an accurate report on service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learning from  the Milwaukee River Revitalization Foundation.</a:t>
            </a:r>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2</a:t>
            </a:fld>
            <a:endParaRPr lang="en-US"/>
          </a:p>
        </p:txBody>
      </p:sp>
    </p:spTree>
    <p:extLst>
      <p:ext uri="{BB962C8B-B14F-4D97-AF65-F5344CB8AC3E}">
        <p14:creationId xmlns:p14="http://schemas.microsoft.com/office/powerpoint/2010/main" val="9484861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River Revitalization Foundation in Milwaukee is one of the most outstanding organizations that takes the lead in making accurate conservations in Milwaukee. RRF's core mission is to create a fascinating parkway for public access, walkaways, recreation, and education bordering the Milwaukee, Menomonee, and </a:t>
            </a:r>
            <a:r>
              <a:rPr lang="en-US" dirty="0" err="1" smtClean="0"/>
              <a:t>Kinnickinnic</a:t>
            </a:r>
            <a:r>
              <a:rPr lang="en-US" dirty="0" smtClean="0"/>
              <a:t> rivers, to utilize revise to revitalize surrounding neighborhoods and improve water quality. The agency's major goal is to preserve and conserve the enjoyment and revitalization of Milwaukee's rivers and their surrounding settings. The agency focuses on addressing issues such as poor environmental conservation, limited public access to the rivers, and the establishment of quite sensitive recreation avenues in metro Milwaukee's river watersheds</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3</a:t>
            </a:fld>
            <a:endParaRPr lang="en-US"/>
          </a:p>
        </p:txBody>
      </p:sp>
    </p:spTree>
    <p:extLst>
      <p:ext uri="{BB962C8B-B14F-4D97-AF65-F5344CB8AC3E}">
        <p14:creationId xmlns:p14="http://schemas.microsoft.com/office/powerpoint/2010/main" val="1146756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detail, the project was an academic centered Service Learning project on Milwaukee River Revalidation. This project's major focus was to examine the available environmental factors and the affiliated effects of the overutilization of the affiliated natural resources. The project was also geared towards executing community outreach opportunities by researching and enlightening the community on the risks and benefits of river revalidations. It also maintained a focus on the aspect of the social sustainability of Southeastern Wisconsin.</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4</a:t>
            </a:fld>
            <a:endParaRPr lang="en-US"/>
          </a:p>
        </p:txBody>
      </p:sp>
    </p:spTree>
    <p:extLst>
      <p:ext uri="{BB962C8B-B14F-4D97-AF65-F5344CB8AC3E}">
        <p14:creationId xmlns:p14="http://schemas.microsoft.com/office/powerpoint/2010/main" val="16490068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While in a community-building activity, along the trail on the Milwaukee River's west bank, near the capital drive, I met a group of the representative of the Milwaukee River Advocates Cooperative. The group's core mission was to accurately preserve, conserve, and renew the natural habitat of the Milwaukee River. Since I did not want my efforts to go unrecognized, I decided to join hands with them. We began talking and decided to collaborate because we shared the same orientation in studying and addressing environmental issues that would suitably lead to degradation of natural habitats and reduce overutilization of natural resources along the river banks.  </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5</a:t>
            </a:fld>
            <a:endParaRPr lang="en-US"/>
          </a:p>
        </p:txBody>
      </p:sp>
    </p:spTree>
    <p:extLst>
      <p:ext uri="{BB962C8B-B14F-4D97-AF65-F5344CB8AC3E}">
        <p14:creationId xmlns:p14="http://schemas.microsoft.com/office/powerpoint/2010/main" val="3263930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project and the organization share the same orientation, maintaining and conserving the natural habitats to revitalize the Milwaukee river. Both subjects posed significant contributions to the sustainability of the community </a:t>
            </a:r>
            <a:r>
              <a:rPr lang="en-US" sz="1200" dirty="0" smtClean="0">
                <a:latin typeface="Times New Roman" panose="02020603050405020304" pitchFamily="18" charset="0"/>
                <a:cs typeface="Times New Roman" panose="02020603050405020304" pitchFamily="18" charset="0"/>
              </a:rPr>
              <a:t>(</a:t>
            </a:r>
            <a:r>
              <a:rPr lang="en-US" sz="1200" dirty="0" err="1" smtClean="0">
                <a:solidFill>
                  <a:schemeClr val="tx1"/>
                </a:solidFill>
                <a:latin typeface="Times New Roman" panose="02020603050405020304" pitchFamily="18" charset="0"/>
                <a:cs typeface="Times New Roman" panose="02020603050405020304" pitchFamily="18" charset="0"/>
              </a:rPr>
              <a:t>Beatley</a:t>
            </a:r>
            <a:r>
              <a:rPr lang="en-US" sz="1200" dirty="0" smtClean="0">
                <a:solidFill>
                  <a:schemeClr val="tx1"/>
                </a:solidFill>
                <a:latin typeface="Times New Roman" panose="02020603050405020304" pitchFamily="18" charset="0"/>
                <a:cs typeface="Times New Roman" panose="02020603050405020304" pitchFamily="18" charset="0"/>
              </a:rPr>
              <a:t>, 2016)</a:t>
            </a:r>
            <a:endParaRPr lang="en-US" sz="12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project and the organization served as an eye-opener to the community on utilizing natural resources appropriately. The project and the organization presented that human activities have been the leading threats to aquatic lives' quality. Hence, they advocated for reduced emission of toxic substances and hence restoring natural functioning. </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6</a:t>
            </a:fld>
            <a:endParaRPr lang="en-US"/>
          </a:p>
        </p:txBody>
      </p:sp>
    </p:spTree>
    <p:extLst>
      <p:ext uri="{BB962C8B-B14F-4D97-AF65-F5344CB8AC3E}">
        <p14:creationId xmlns:p14="http://schemas.microsoft.com/office/powerpoint/2010/main" val="15511289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Although revitalizing the Milwaukee River is a good deal, the project and organization may pose adverse effects to the ecosystem if the proposed solutions are not fully executed. The chances are that there will be increased risks of flooding if nothing is done along with the river </a:t>
            </a:r>
            <a:r>
              <a:rPr lang="en-US" sz="1200" dirty="0" smtClean="0">
                <a:latin typeface="Times New Roman" panose="02020603050405020304" pitchFamily="18" charset="0"/>
                <a:cs typeface="Times New Roman" panose="02020603050405020304" pitchFamily="18" charset="0"/>
              </a:rPr>
              <a:t>(</a:t>
            </a:r>
            <a:r>
              <a:rPr lang="en-US" sz="1200" dirty="0" err="1" smtClean="0">
                <a:solidFill>
                  <a:schemeClr val="tx1"/>
                </a:solidFill>
                <a:latin typeface="Times New Roman" panose="02020603050405020304" pitchFamily="18" charset="0"/>
                <a:cs typeface="Times New Roman" panose="02020603050405020304" pitchFamily="18" charset="0"/>
              </a:rPr>
              <a:t>Beatley</a:t>
            </a:r>
            <a:r>
              <a:rPr lang="en-US" sz="1200" dirty="0" smtClean="0">
                <a:solidFill>
                  <a:schemeClr val="tx1"/>
                </a:solidFill>
                <a:latin typeface="Times New Roman" panose="02020603050405020304" pitchFamily="18" charset="0"/>
                <a:cs typeface="Times New Roman" panose="02020603050405020304" pitchFamily="18" charset="0"/>
              </a:rPr>
              <a:t>, 2016)</a:t>
            </a:r>
            <a:endParaRPr lang="en-US" sz="1200" dirty="0" smtClean="0">
              <a:latin typeface="Times New Roman" panose="02020603050405020304" pitchFamily="18" charset="0"/>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More importantly, there will be increased pollution and water contamination, leading to degradation in the quality of aquatic life and other natural functioning of the ecosystems.</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7</a:t>
            </a:fld>
            <a:endParaRPr lang="en-US"/>
          </a:p>
        </p:txBody>
      </p:sp>
    </p:spTree>
    <p:extLst>
      <p:ext uri="{BB962C8B-B14F-4D97-AF65-F5344CB8AC3E}">
        <p14:creationId xmlns:p14="http://schemas.microsoft.com/office/powerpoint/2010/main" val="41899291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project and organization impact the socio-cultural ecosystem by enlightening people to change their behaviors and improve biodiversity. As such, there is an understanding that Milwaukee river revitalization is a social responsibility of all individuals (</a:t>
            </a:r>
            <a:r>
              <a:rPr lang="en-US" sz="1200" dirty="0" smtClean="0">
                <a:solidFill>
                  <a:schemeClr val="tx1"/>
                </a:solidFill>
                <a:latin typeface="Times New Roman" panose="02020603050405020304" pitchFamily="18" charset="0"/>
                <a:cs typeface="Times New Roman" panose="02020603050405020304" pitchFamily="18" charset="0"/>
              </a:rPr>
              <a:t>River Revitalization Foundation, 2018)</a:t>
            </a:r>
            <a:r>
              <a:rPr lang="en-US" dirty="0" smtClean="0"/>
              <a:t>. The project will also add recreational value to the river. Also, restoration of the natural river leads to improved social sustenance to the community and accurate river culture maintenance, such as annual floods. The project and organization may provide additional arguments for the importance and impacts of Milwaukee river revitalization. </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8</a:t>
            </a:fld>
            <a:endParaRPr lang="en-US"/>
          </a:p>
        </p:txBody>
      </p:sp>
    </p:spTree>
    <p:extLst>
      <p:ext uri="{BB962C8B-B14F-4D97-AF65-F5344CB8AC3E}">
        <p14:creationId xmlns:p14="http://schemas.microsoft.com/office/powerpoint/2010/main" val="7988543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project takes a leading position in partnership with other organizations in that it creates a chance for supporting institutions to initiate water-friendly activities such as swimming and golf classes and lawn and garden maintenances. RRF practices will lead to the perfect recognition of transformed urban greenspace. Institutions will partner to ensure improved social responsibility to the society by giving donations and grants to boost river restoration practices.</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9</a:t>
            </a:fld>
            <a:endParaRPr lang="en-US"/>
          </a:p>
        </p:txBody>
      </p:sp>
    </p:spTree>
    <p:extLst>
      <p:ext uri="{BB962C8B-B14F-4D97-AF65-F5344CB8AC3E}">
        <p14:creationId xmlns:p14="http://schemas.microsoft.com/office/powerpoint/2010/main" val="684288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River Revitalization Foundation Milwaukee is a non-profit land trust non-governmental organization in Milwaukee county. The agency is not financially independent, and hence it relies most on sponsors' efforts and calls for donations, fundraising, grants, and charity work. The agency needs t to obey advice on how to invest in becoming independent.</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10</a:t>
            </a:fld>
            <a:endParaRPr lang="en-US"/>
          </a:p>
        </p:txBody>
      </p:sp>
    </p:spTree>
    <p:extLst>
      <p:ext uri="{BB962C8B-B14F-4D97-AF65-F5344CB8AC3E}">
        <p14:creationId xmlns:p14="http://schemas.microsoft.com/office/powerpoint/2010/main" val="3020215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Corporate finance is one of the most relative topics studies in class. It sheds light that organizations must abide by the principles of financial analysis and control. It also points to making accurate investment decisions and the evident sources of long-term and short term finance with a non-government organization.</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11</a:t>
            </a:fld>
            <a:endParaRPr lang="en-US"/>
          </a:p>
        </p:txBody>
      </p:sp>
    </p:spTree>
    <p:extLst>
      <p:ext uri="{BB962C8B-B14F-4D97-AF65-F5344CB8AC3E}">
        <p14:creationId xmlns:p14="http://schemas.microsoft.com/office/powerpoint/2010/main" val="1940133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class topic includes business communication. Concerning the service-learning project gives emphasizes on the need for accurate communication skills during group or teamwork amid organizations. There is also a focus on the need for understanding communication patterns within an organization.</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12</a:t>
            </a:fld>
            <a:endParaRPr lang="en-US"/>
          </a:p>
        </p:txBody>
      </p:sp>
    </p:spTree>
    <p:extLst>
      <p:ext uri="{BB962C8B-B14F-4D97-AF65-F5344CB8AC3E}">
        <p14:creationId xmlns:p14="http://schemas.microsoft.com/office/powerpoint/2010/main" val="15844589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River Revalidation Foundation Milwaukee has posed a lot of contributions to the sustainability of Southeastern Wisconsin. The agency has paved the way for accurate restoration of the ecosystem and creating green space along the riverbanks for the benefits of the people. Creation of employment and internship opportunities within the agency. The agency has partnered with other organizations to create transitions in the upstream natural river valley and hence paving the way for green space in all neighborhoods.</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13</a:t>
            </a:fld>
            <a:endParaRPr lang="en-US"/>
          </a:p>
        </p:txBody>
      </p:sp>
    </p:spTree>
    <p:extLst>
      <p:ext uri="{BB962C8B-B14F-4D97-AF65-F5344CB8AC3E}">
        <p14:creationId xmlns:p14="http://schemas.microsoft.com/office/powerpoint/2010/main" val="407299435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agency has paved the way to the sustainability of the Southeastern Wisconsin community. It has allowed for the adoption and implementation of water-friendly projects such as golf classes and swimming competitions, boosting the socio-cultural system. RRF has availed recreational destinations and improved and sustainable fishing and farming activities in Southeastern Wisconsin (</a:t>
            </a:r>
            <a:r>
              <a:rPr lang="en-US" sz="1200" dirty="0" smtClean="0">
                <a:solidFill>
                  <a:schemeClr val="tx1"/>
                </a:solidFill>
                <a:latin typeface="Times New Roman" panose="02020603050405020304" pitchFamily="18" charset="0"/>
                <a:cs typeface="Times New Roman" panose="02020603050405020304" pitchFamily="18" charset="0"/>
              </a:rPr>
              <a:t>River Revitalization Foundation, 2018)</a:t>
            </a:r>
            <a:r>
              <a:rPr lang="en-US" dirty="0" smtClean="0"/>
              <a:t>. There is increased awareness of the need for increased community engagement, increased participation in fieldwork from community, schools, and corporate partners. More importantly, there has been an accurate resolution to land use issues in southeastern Wisconsin as a result.</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14</a:t>
            </a:fld>
            <a:endParaRPr lang="en-US"/>
          </a:p>
        </p:txBody>
      </p:sp>
    </p:spTree>
    <p:extLst>
      <p:ext uri="{BB962C8B-B14F-4D97-AF65-F5344CB8AC3E}">
        <p14:creationId xmlns:p14="http://schemas.microsoft.com/office/powerpoint/2010/main" val="6052270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project has been an eye-opener in the entire learning process. The assignment has helped to understand the importance of participating in community activities, the importance of adopting sustainable activities, and the significance of restoring biodiversity. I was able to reflect on the ideal topics learned in the entire course.</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15</a:t>
            </a:fld>
            <a:endParaRPr lang="en-US"/>
          </a:p>
        </p:txBody>
      </p:sp>
    </p:spTree>
    <p:extLst>
      <p:ext uri="{BB962C8B-B14F-4D97-AF65-F5344CB8AC3E}">
        <p14:creationId xmlns:p14="http://schemas.microsoft.com/office/powerpoint/2010/main" val="25666424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There are chances for lifestyle changes in Southeastern Wisconsin because there is improved social responsibility of organizations, accurate reinforcement of biodiversity, and improved access to recreational destinations.</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16</a:t>
            </a:fld>
            <a:endParaRPr lang="en-US"/>
          </a:p>
        </p:txBody>
      </p:sp>
    </p:spTree>
    <p:extLst>
      <p:ext uri="{BB962C8B-B14F-4D97-AF65-F5344CB8AC3E}">
        <p14:creationId xmlns:p14="http://schemas.microsoft.com/office/powerpoint/2010/main" val="22197943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summation, I will continue to work with River Revalidation Foundation Milwaukee. The organization values the importance of nature. It embraces the contribution of other people or organizations towards restorations. I will partner with other responsible organizations to strive for improved sustainability and enhancement of biodiversity.</a:t>
            </a:r>
          </a:p>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17</a:t>
            </a:fld>
            <a:endParaRPr lang="en-US"/>
          </a:p>
        </p:txBody>
      </p:sp>
    </p:spTree>
    <p:extLst>
      <p:ext uri="{BB962C8B-B14F-4D97-AF65-F5344CB8AC3E}">
        <p14:creationId xmlns:p14="http://schemas.microsoft.com/office/powerpoint/2010/main" val="4722131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8517DB8-9945-4053-B1B2-31A996E2BB24}" type="slidenum">
              <a:rPr lang="en-US" smtClean="0"/>
              <a:t>18</a:t>
            </a:fld>
            <a:endParaRPr lang="en-US"/>
          </a:p>
        </p:txBody>
      </p:sp>
    </p:spTree>
    <p:extLst>
      <p:ext uri="{BB962C8B-B14F-4D97-AF65-F5344CB8AC3E}">
        <p14:creationId xmlns:p14="http://schemas.microsoft.com/office/powerpoint/2010/main" val="2837320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11/7/2020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11/7/2020</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tmp"/><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tmp"/><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riverrevitalizationfoundation.org/wp-content/uploads/2020/04/vbRRF-Biennial-Report-2020_final.pdf"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922364" y="1660430"/>
            <a:ext cx="8911687" cy="3785330"/>
          </a:xfrm>
        </p:spPr>
        <p:txBody>
          <a:bodyPr>
            <a:normAutofit/>
          </a:bodyPr>
          <a:lstStyle/>
          <a:p>
            <a:pPr algn="ctr"/>
            <a:r>
              <a:rPr lang="en-US" sz="3200" b="1" dirty="0" smtClean="0">
                <a:latin typeface="Times New Roman" panose="02020603050405020304" pitchFamily="18" charset="0"/>
                <a:cs typeface="Times New Roman" panose="02020603050405020304" pitchFamily="18" charset="0"/>
              </a:rPr>
              <a:t>Service Learning Project On Milwaukee River Revitalization</a:t>
            </a:r>
            <a:br>
              <a:rPr lang="en-US" sz="3200" b="1"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Name</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Institution</a:t>
            </a:r>
            <a:br>
              <a:rPr lang="en-US" sz="3200" dirty="0" smtClean="0">
                <a:latin typeface="Times New Roman" panose="02020603050405020304" pitchFamily="18" charset="0"/>
                <a:cs typeface="Times New Roman" panose="02020603050405020304" pitchFamily="18" charset="0"/>
              </a:rPr>
            </a:br>
            <a:r>
              <a:rPr lang="en-US" sz="3200" dirty="0" smtClean="0">
                <a:latin typeface="Times New Roman" panose="02020603050405020304" pitchFamily="18" charset="0"/>
                <a:cs typeface="Times New Roman" panose="02020603050405020304" pitchFamily="18" charset="0"/>
              </a:rPr>
              <a:t>Date </a:t>
            </a:r>
            <a:endParaRPr lang="en-US"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48172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592925" y="491106"/>
            <a:ext cx="8911687" cy="1280890"/>
          </a:xfrm>
        </p:spPr>
        <p:txBody>
          <a:bodyPr>
            <a:normAutofit/>
          </a:bodyPr>
          <a:lstStyle/>
          <a:p>
            <a:pPr algn="ctr"/>
            <a:r>
              <a:rPr lang="en-US" sz="3200" dirty="0">
                <a:latin typeface="Times New Roman" panose="02020603050405020304" pitchFamily="18" charset="0"/>
                <a:cs typeface="Times New Roman" panose="02020603050405020304" pitchFamily="18" charset="0"/>
              </a:rPr>
              <a:t>Introduction</a:t>
            </a:r>
          </a:p>
        </p:txBody>
      </p:sp>
      <p:sp>
        <p:nvSpPr>
          <p:cNvPr id="4" name="Content Placeholder 3"/>
          <p:cNvSpPr>
            <a:spLocks noGrp="1"/>
          </p:cNvSpPr>
          <p:nvPr>
            <p:ph idx="1"/>
          </p:nvPr>
        </p:nvSpPr>
        <p:spPr/>
        <p:txBody>
          <a:bodyPr>
            <a:normAutofit/>
          </a:bodyPr>
          <a:lstStyle/>
          <a:p>
            <a:pPr lvl="0"/>
            <a:r>
              <a:rPr lang="en-US" sz="2000" dirty="0" smtClean="0">
                <a:latin typeface="Times New Roman" panose="02020603050405020304" pitchFamily="18" charset="0"/>
                <a:cs typeface="Times New Roman" panose="02020603050405020304" pitchFamily="18" charset="0"/>
              </a:rPr>
              <a:t>My </a:t>
            </a:r>
            <a:r>
              <a:rPr lang="en-US" sz="2000" dirty="0">
                <a:latin typeface="Times New Roman" panose="02020603050405020304" pitchFamily="18" charset="0"/>
                <a:cs typeface="Times New Roman" panose="02020603050405020304" pitchFamily="18" charset="0"/>
              </a:rPr>
              <a:t>name is Mohammad </a:t>
            </a:r>
            <a:r>
              <a:rPr lang="en-US" sz="2000" dirty="0" err="1">
                <a:latin typeface="Times New Roman" panose="02020603050405020304" pitchFamily="18" charset="0"/>
                <a:cs typeface="Times New Roman" panose="02020603050405020304" pitchFamily="18" charset="0"/>
              </a:rPr>
              <a:t>Kharroub</a:t>
            </a:r>
            <a:endParaRPr lang="en-US"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I am a 19 years old sophomore</a:t>
            </a:r>
          </a:p>
          <a:p>
            <a:pPr lvl="0"/>
            <a:r>
              <a:rPr lang="en-US" sz="2000" dirty="0" smtClean="0">
                <a:latin typeface="Times New Roman" panose="02020603050405020304" pitchFamily="18" charset="0"/>
                <a:cs typeface="Times New Roman" panose="02020603050405020304" pitchFamily="18" charset="0"/>
              </a:rPr>
              <a:t>I major in Finance</a:t>
            </a:r>
            <a:endParaRPr lang="en-US" sz="2000" dirty="0">
              <a:latin typeface="Times New Roman" panose="02020603050405020304" pitchFamily="18" charset="0"/>
              <a:cs typeface="Times New Roman" panose="02020603050405020304" pitchFamily="18" charset="0"/>
            </a:endParaRPr>
          </a:p>
          <a:p>
            <a:pPr lvl="0"/>
            <a:r>
              <a:rPr lang="en-US" sz="2000" dirty="0">
                <a:latin typeface="Times New Roman" panose="02020603050405020304" pitchFamily="18" charset="0"/>
                <a:cs typeface="Times New Roman" panose="02020603050405020304" pitchFamily="18" charset="0"/>
              </a:rPr>
              <a:t>Finance is a significant degree for young people</a:t>
            </a:r>
          </a:p>
          <a:p>
            <a:pPr lvl="0"/>
            <a:r>
              <a:rPr lang="en-US" sz="2000" dirty="0">
                <a:latin typeface="Times New Roman" panose="02020603050405020304" pitchFamily="18" charset="0"/>
                <a:cs typeface="Times New Roman" panose="02020603050405020304" pitchFamily="18" charset="0"/>
              </a:rPr>
              <a:t>The </a:t>
            </a:r>
            <a:r>
              <a:rPr lang="en-US" sz="2000" dirty="0" smtClean="0">
                <a:latin typeface="Times New Roman" panose="02020603050405020304" pitchFamily="18" charset="0"/>
                <a:cs typeface="Times New Roman" panose="02020603050405020304" pitchFamily="18" charset="0"/>
              </a:rPr>
              <a:t>presentation focuses </a:t>
            </a:r>
            <a:r>
              <a:rPr lang="en-US" sz="2000" dirty="0">
                <a:latin typeface="Times New Roman" panose="02020603050405020304" pitchFamily="18" charset="0"/>
                <a:cs typeface="Times New Roman" panose="02020603050405020304" pitchFamily="18" charset="0"/>
              </a:rPr>
              <a:t>on providing a report on service learning for the Milwaukee River Revitalization Foundation</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53615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8549843" cy="976312"/>
          </a:xfrm>
        </p:spPr>
        <p:txBody>
          <a:bodyPr>
            <a:normAutofit fontScale="90000"/>
          </a:bodyPr>
          <a:lstStyle/>
          <a:p>
            <a:pPr algn="ctr"/>
            <a:r>
              <a:rPr lang="en-US" sz="3200" dirty="0">
                <a:latin typeface="Times New Roman" panose="02020603050405020304" pitchFamily="18" charset="0"/>
                <a:cs typeface="Times New Roman" panose="02020603050405020304" pitchFamily="18" charset="0"/>
              </a:rPr>
              <a:t>River Revitalization </a:t>
            </a:r>
            <a:r>
              <a:rPr lang="en-US" sz="3200" dirty="0" smtClean="0">
                <a:latin typeface="Times New Roman" panose="02020603050405020304" pitchFamily="18" charset="0"/>
                <a:cs typeface="Times New Roman" panose="02020603050405020304" pitchFamily="18" charset="0"/>
              </a:rPr>
              <a:t>Foundation, </a:t>
            </a:r>
            <a:r>
              <a:rPr lang="en-US" sz="3200" dirty="0">
                <a:latin typeface="Times New Roman" panose="02020603050405020304" pitchFamily="18" charset="0"/>
                <a:cs typeface="Times New Roman" panose="02020603050405020304" pitchFamily="18" charset="0"/>
              </a:rPr>
              <a:t>Milwaukee</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751011" y="1094481"/>
            <a:ext cx="5181600" cy="5414963"/>
          </a:xfrm>
        </p:spPr>
        <p:txBody>
          <a:bodyPr>
            <a:normAutofit/>
          </a:bodyPr>
          <a:lstStyle/>
          <a:p>
            <a:r>
              <a:rPr lang="en-US" sz="2000" dirty="0" smtClean="0">
                <a:latin typeface="Times New Roman" panose="02020603050405020304" pitchFamily="18" charset="0"/>
                <a:cs typeface="Times New Roman" panose="02020603050405020304" pitchFamily="18" charset="0"/>
              </a:rPr>
              <a:t>River </a:t>
            </a:r>
            <a:r>
              <a:rPr lang="en-US" sz="2000" dirty="0">
                <a:latin typeface="Times New Roman" panose="02020603050405020304" pitchFamily="18" charset="0"/>
                <a:cs typeface="Times New Roman" panose="02020603050405020304" pitchFamily="18" charset="0"/>
              </a:rPr>
              <a:t>Revitalization Foundation (RRF) is a non-profit land trust organization.</a:t>
            </a:r>
          </a:p>
          <a:p>
            <a:r>
              <a:rPr lang="en-US" sz="2000" dirty="0">
                <a:latin typeface="Times New Roman" panose="02020603050405020304" pitchFamily="18" charset="0"/>
                <a:cs typeface="Times New Roman" panose="02020603050405020304" pitchFamily="18" charset="0"/>
              </a:rPr>
              <a:t>RRF is one of the essential organizations that define the quality of life in the context of Milwaukee and the neighborhoods</a:t>
            </a:r>
          </a:p>
          <a:p>
            <a:r>
              <a:rPr lang="en-US" sz="2000" dirty="0">
                <a:latin typeface="Times New Roman" panose="02020603050405020304" pitchFamily="18" charset="0"/>
                <a:cs typeface="Times New Roman" panose="02020603050405020304" pitchFamily="18" charset="0"/>
              </a:rPr>
              <a:t>RRF is one of the best environment, conservation, or wildlife organizations in Milwaukee</a:t>
            </a:r>
          </a:p>
          <a:p>
            <a:r>
              <a:rPr lang="en-US" sz="2000" dirty="0">
                <a:latin typeface="Times New Roman" panose="02020603050405020304" pitchFamily="18" charset="0"/>
                <a:cs typeface="Times New Roman" panose="02020603050405020304" pitchFamily="18" charset="0"/>
              </a:rPr>
              <a:t>RRF is featured with one of the most solid missions, vision, and goals. </a:t>
            </a:r>
          </a:p>
          <a:p>
            <a:r>
              <a:rPr lang="en-US" sz="2000" dirty="0">
                <a:latin typeface="Times New Roman" panose="02020603050405020304" pitchFamily="18" charset="0"/>
                <a:cs typeface="Times New Roman" panose="02020603050405020304" pitchFamily="18" charset="0"/>
              </a:rPr>
              <a:t>RRF addresses a wide array of environmental issues such as overutilization of natural resources leading to degradation in metro Milwaukee's river watersheds</a:t>
            </a:r>
          </a:p>
          <a:p>
            <a:pPr marL="0" indent="0">
              <a:buNone/>
            </a:pPr>
            <a:endParaRPr lang="en-US" sz="2000" dirty="0">
              <a:latin typeface="Times New Roman" panose="02020603050405020304" pitchFamily="18" charset="0"/>
              <a:cs typeface="Times New Roman" panose="02020603050405020304" pitchFamily="18" charset="0"/>
            </a:endParaRPr>
          </a:p>
        </p:txBody>
      </p:sp>
      <p:pic>
        <p:nvPicPr>
          <p:cNvPr id="5" name="Picture 4"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06887" y="2282512"/>
            <a:ext cx="3132167" cy="3453270"/>
          </a:xfrm>
          <a:prstGeom prst="rect">
            <a:avLst/>
          </a:prstGeom>
        </p:spPr>
      </p:pic>
    </p:spTree>
    <p:extLst>
      <p:ext uri="{BB962C8B-B14F-4D97-AF65-F5344CB8AC3E}">
        <p14:creationId xmlns:p14="http://schemas.microsoft.com/office/powerpoint/2010/main" val="2918360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Project description</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My </a:t>
            </a:r>
            <a:r>
              <a:rPr lang="en-US" sz="2000" dirty="0">
                <a:latin typeface="Times New Roman" panose="02020603050405020304" pitchFamily="18" charset="0"/>
                <a:cs typeface="Times New Roman" panose="02020603050405020304" pitchFamily="18" charset="0"/>
              </a:rPr>
              <a:t>project was a Service Learning project on Milwaukee River Revitalization.</a:t>
            </a:r>
          </a:p>
          <a:p>
            <a:r>
              <a:rPr lang="en-US" sz="2000" dirty="0">
                <a:latin typeface="Times New Roman" panose="02020603050405020304" pitchFamily="18" charset="0"/>
                <a:cs typeface="Times New Roman" panose="02020603050405020304" pitchFamily="18" charset="0"/>
              </a:rPr>
              <a:t>The project was aimed at creating an opportunity to gain and examine personal experience with the RRF. </a:t>
            </a:r>
          </a:p>
          <a:p>
            <a:r>
              <a:rPr lang="en-US" sz="2000" dirty="0">
                <a:latin typeface="Times New Roman" panose="02020603050405020304" pitchFamily="18" charset="0"/>
                <a:cs typeface="Times New Roman" panose="02020603050405020304" pitchFamily="18" charset="0"/>
              </a:rPr>
              <a:t>To learn and evaluate how the agency contributes to the social sustainability of Southeastern Wisconsin.</a:t>
            </a:r>
          </a:p>
          <a:p>
            <a:r>
              <a:rPr lang="en-US" sz="2000" dirty="0">
                <a:latin typeface="Times New Roman" panose="02020603050405020304" pitchFamily="18" charset="0"/>
                <a:cs typeface="Times New Roman" panose="02020603050405020304" pitchFamily="18" charset="0"/>
              </a:rPr>
              <a:t>Maintain an eye to the effects of overutilization of the environment and the affiliated solutions</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9956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a:latin typeface="Times New Roman" panose="02020603050405020304" pitchFamily="18" charset="0"/>
                <a:cs typeface="Times New Roman" panose="02020603050405020304" pitchFamily="18" charset="0"/>
              </a:rPr>
              <a:t>Continuation</a:t>
            </a:r>
            <a:r>
              <a:rPr lang="en-US" dirty="0"/>
              <a:t>…</a:t>
            </a:r>
            <a:br>
              <a:rPr lang="en-US" dirty="0"/>
            </a:b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I </a:t>
            </a:r>
            <a:r>
              <a:rPr lang="en-US" sz="2000" dirty="0">
                <a:latin typeface="Times New Roman" panose="02020603050405020304" pitchFamily="18" charset="0"/>
                <a:cs typeface="Times New Roman" panose="02020603050405020304" pitchFamily="18" charset="0"/>
              </a:rPr>
              <a:t>met the agency leaders in a "Building </a:t>
            </a:r>
            <a:r>
              <a:rPr lang="en-US" sz="2000" dirty="0" smtClean="0">
                <a:latin typeface="Times New Roman" panose="02020603050405020304" pitchFamily="18" charset="0"/>
                <a:cs typeface="Times New Roman" panose="02020603050405020304" pitchFamily="18" charset="0"/>
              </a:rPr>
              <a:t>Community Activity” along </a:t>
            </a:r>
            <a:r>
              <a:rPr lang="en-US" sz="2000" dirty="0">
                <a:latin typeface="Times New Roman" panose="02020603050405020304" pitchFamily="18" charset="0"/>
                <a:cs typeface="Times New Roman" panose="02020603050405020304" pitchFamily="18" charset="0"/>
              </a:rPr>
              <a:t>the Milwaukee River banks.</a:t>
            </a:r>
          </a:p>
          <a:p>
            <a:pPr marL="0" indent="0">
              <a:buNone/>
            </a:pPr>
            <a:r>
              <a:rPr lang="en-US" sz="2000" dirty="0">
                <a:latin typeface="Times New Roman" panose="02020603050405020304" pitchFamily="18" charset="0"/>
                <a:cs typeface="Times New Roman" panose="02020603050405020304" pitchFamily="18" charset="0"/>
              </a:rPr>
              <a:t>The project addressed issues such as: </a:t>
            </a:r>
          </a:p>
          <a:p>
            <a:r>
              <a:rPr lang="en-US" sz="2000" dirty="0">
                <a:latin typeface="Times New Roman" panose="02020603050405020304" pitchFamily="18" charset="0"/>
                <a:cs typeface="Times New Roman" panose="02020603050405020304" pitchFamily="18" charset="0"/>
              </a:rPr>
              <a:t>Overutilization of environmental resources</a:t>
            </a:r>
          </a:p>
          <a:p>
            <a:r>
              <a:rPr lang="en-US" sz="2000" dirty="0">
                <a:latin typeface="Times New Roman" panose="02020603050405020304" pitchFamily="18" charset="0"/>
                <a:cs typeface="Times New Roman" panose="02020603050405020304" pitchFamily="18" charset="0"/>
              </a:rPr>
              <a:t>Degradation of natural habitats in the Milwaukee river</a:t>
            </a:r>
          </a:p>
          <a:p>
            <a:r>
              <a:rPr lang="en-US" sz="2000" dirty="0">
                <a:latin typeface="Times New Roman" panose="02020603050405020304" pitchFamily="18" charset="0"/>
                <a:cs typeface="Times New Roman" panose="02020603050405020304" pitchFamily="18" charset="0"/>
              </a:rPr>
              <a:t>Poor maintenance of sensitive </a:t>
            </a:r>
            <a:r>
              <a:rPr lang="en-US" sz="2000" dirty="0" smtClean="0">
                <a:latin typeface="Times New Roman" panose="02020603050405020304" pitchFamily="18" charset="0"/>
                <a:cs typeface="Times New Roman" panose="02020603050405020304" pitchFamily="18" charset="0"/>
              </a:rPr>
              <a:t>recreational </a:t>
            </a:r>
            <a:r>
              <a:rPr lang="en-US" sz="2000" dirty="0">
                <a:latin typeface="Times New Roman" panose="02020603050405020304" pitchFamily="18" charset="0"/>
                <a:cs typeface="Times New Roman" panose="02020603050405020304" pitchFamily="18" charset="0"/>
              </a:rPr>
              <a:t>scenes </a:t>
            </a:r>
            <a:r>
              <a:rPr lang="en-US" sz="2000" dirty="0" smtClean="0">
                <a:latin typeface="Times New Roman" panose="02020603050405020304" pitchFamily="18" charset="0"/>
                <a:cs typeface="Times New Roman" panose="02020603050405020304" pitchFamily="18" charset="0"/>
              </a:rPr>
              <a:t>along </a:t>
            </a:r>
            <a:r>
              <a:rPr lang="en-US" sz="2000" dirty="0">
                <a:latin typeface="Times New Roman" panose="02020603050405020304" pitchFamily="18" charset="0"/>
                <a:cs typeface="Times New Roman" panose="02020603050405020304" pitchFamily="18" charset="0"/>
              </a:rPr>
              <a:t>the Milwaukee river</a:t>
            </a:r>
          </a:p>
          <a:p>
            <a:r>
              <a:rPr lang="en-US" sz="2000" dirty="0" smtClean="0">
                <a:latin typeface="Times New Roman" panose="02020603050405020304" pitchFamily="18" charset="0"/>
                <a:cs typeface="Times New Roman" panose="02020603050405020304" pitchFamily="18" charset="0"/>
              </a:rPr>
              <a:t>How to </a:t>
            </a:r>
            <a:r>
              <a:rPr lang="en-US" sz="2000" dirty="0">
                <a:latin typeface="Times New Roman" panose="02020603050405020304" pitchFamily="18" charset="0"/>
                <a:cs typeface="Times New Roman" panose="02020603050405020304" pitchFamily="18" charset="0"/>
              </a:rPr>
              <a:t>improve </a:t>
            </a:r>
            <a:r>
              <a:rPr lang="en-US" sz="2000" dirty="0" smtClean="0">
                <a:latin typeface="Times New Roman" panose="02020603050405020304" pitchFamily="18" charset="0"/>
                <a:cs typeface="Times New Roman" panose="02020603050405020304" pitchFamily="18" charset="0"/>
              </a:rPr>
              <a:t>the ecosystem and socio-cultural system.</a:t>
            </a:r>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85075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a:latin typeface="Times New Roman" panose="02020603050405020304" pitchFamily="18" charset="0"/>
                <a:cs typeface="Times New Roman" panose="02020603050405020304" pitchFamily="18" charset="0"/>
              </a:rPr>
              <a:t>Impact of project and organization have on the ecosystem</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project and the organization had a restorative impact on the environment, such as:</a:t>
            </a:r>
          </a:p>
          <a:p>
            <a:r>
              <a:rPr lang="en-US" sz="2000" dirty="0">
                <a:latin typeface="Times New Roman" panose="02020603050405020304" pitchFamily="18" charset="0"/>
                <a:cs typeface="Times New Roman" panose="02020603050405020304" pitchFamily="18" charset="0"/>
              </a:rPr>
              <a:t>Improved utilization of natural </a:t>
            </a:r>
            <a:r>
              <a:rPr lang="en-US" sz="2000" dirty="0" smtClean="0">
                <a:latin typeface="Times New Roman" panose="02020603050405020304" pitchFamily="18" charset="0"/>
                <a:cs typeface="Times New Roman" panose="02020603050405020304" pitchFamily="18" charset="0"/>
              </a:rPr>
              <a:t>resources (</a:t>
            </a:r>
            <a:r>
              <a:rPr lang="en-US" sz="2000" dirty="0" err="1">
                <a:solidFill>
                  <a:schemeClr val="tx1"/>
                </a:solidFill>
                <a:latin typeface="Times New Roman" panose="02020603050405020304" pitchFamily="18" charset="0"/>
                <a:cs typeface="Times New Roman" panose="02020603050405020304" pitchFamily="18" charset="0"/>
              </a:rPr>
              <a:t>Beatley</a:t>
            </a:r>
            <a:r>
              <a:rPr lang="en-US" sz="2000" dirty="0">
                <a:solidFill>
                  <a:schemeClr val="tx1"/>
                </a:solidFill>
                <a:latin typeface="Times New Roman" panose="02020603050405020304" pitchFamily="18" charset="0"/>
                <a:cs typeface="Times New Roman" panose="02020603050405020304" pitchFamily="18" charset="0"/>
              </a:rPr>
              <a:t>, </a:t>
            </a:r>
            <a:r>
              <a:rPr lang="en-US" sz="2000" dirty="0" smtClean="0">
                <a:solidFill>
                  <a:schemeClr val="tx1"/>
                </a:solidFill>
                <a:latin typeface="Times New Roman" panose="02020603050405020304" pitchFamily="18" charset="0"/>
                <a:cs typeface="Times New Roman" panose="02020603050405020304" pitchFamily="18" charset="0"/>
              </a:rPr>
              <a:t>2016</a:t>
            </a:r>
            <a:r>
              <a:rPr lang="en-US" sz="2000" dirty="0">
                <a:solidFill>
                  <a:schemeClr val="tx1"/>
                </a:solidFill>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Reduced emission of toxic substances from factories</a:t>
            </a:r>
          </a:p>
          <a:p>
            <a:r>
              <a:rPr lang="en-US" sz="2000" dirty="0">
                <a:latin typeface="Times New Roman" panose="02020603050405020304" pitchFamily="18" charset="0"/>
                <a:cs typeface="Times New Roman" panose="02020603050405020304" pitchFamily="18" charset="0"/>
              </a:rPr>
              <a:t>Improved biodiversity </a:t>
            </a:r>
            <a:r>
              <a:rPr lang="en-US" sz="2000" dirty="0" smtClean="0">
                <a:latin typeface="Times New Roman" panose="02020603050405020304" pitchFamily="18" charset="0"/>
                <a:cs typeface="Times New Roman" panose="02020603050405020304" pitchFamily="18" charset="0"/>
              </a:rPr>
              <a:t>maintenance</a:t>
            </a:r>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p:txBody>
      </p:sp>
      <p:pic>
        <p:nvPicPr>
          <p:cNvPr id="6" name="Picture 5" descr="Screen Clippi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8767" y="1905000"/>
            <a:ext cx="4867954" cy="4006221"/>
          </a:xfrm>
          <a:prstGeom prst="rect">
            <a:avLst/>
          </a:prstGeom>
        </p:spPr>
      </p:pic>
    </p:spTree>
    <p:extLst>
      <p:ext uri="{BB962C8B-B14F-4D97-AF65-F5344CB8AC3E}">
        <p14:creationId xmlns:p14="http://schemas.microsoft.com/office/powerpoint/2010/main" val="30992181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dirty="0">
                <a:latin typeface="Times New Roman" panose="02020603050405020304" pitchFamily="18" charset="0"/>
                <a:cs typeface="Times New Roman" panose="02020603050405020304" pitchFamily="18" charset="0"/>
              </a:rPr>
              <a:t>Continuation….</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project and organization can have adverse effects on the ecosystem, and these </a:t>
            </a:r>
            <a:r>
              <a:rPr lang="en-US" sz="2000" dirty="0" smtClean="0">
                <a:latin typeface="Times New Roman" panose="02020603050405020304" pitchFamily="18" charset="0"/>
                <a:cs typeface="Times New Roman" panose="02020603050405020304" pitchFamily="18" charset="0"/>
              </a:rPr>
              <a:t>include:</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Flood risks if nothing is done along the river</a:t>
            </a:r>
          </a:p>
          <a:p>
            <a:r>
              <a:rPr lang="en-US" sz="2000" dirty="0">
                <a:latin typeface="Times New Roman" panose="02020603050405020304" pitchFamily="18" charset="0"/>
                <a:cs typeface="Times New Roman" panose="02020603050405020304" pitchFamily="18" charset="0"/>
              </a:rPr>
              <a:t>Widespread pollution along </a:t>
            </a:r>
            <a:r>
              <a:rPr lang="en-US" sz="2000" dirty="0" smtClean="0">
                <a:latin typeface="Times New Roman" panose="02020603050405020304" pitchFamily="18" charset="0"/>
                <a:cs typeface="Times New Roman" panose="02020603050405020304" pitchFamily="18" charset="0"/>
              </a:rPr>
              <a:t>rivers </a:t>
            </a:r>
            <a:r>
              <a:rPr lang="en-US" sz="2000" dirty="0">
                <a:latin typeface="Times New Roman" panose="02020603050405020304" pitchFamily="18" charset="0"/>
                <a:cs typeface="Times New Roman" panose="02020603050405020304" pitchFamily="18" charset="0"/>
              </a:rPr>
              <a:t>(</a:t>
            </a:r>
            <a:r>
              <a:rPr lang="en-US" sz="2000" dirty="0" err="1">
                <a:solidFill>
                  <a:schemeClr val="tx1"/>
                </a:solidFill>
                <a:latin typeface="Times New Roman" panose="02020603050405020304" pitchFamily="18" charset="0"/>
                <a:cs typeface="Times New Roman" panose="02020603050405020304" pitchFamily="18" charset="0"/>
              </a:rPr>
              <a:t>Beatley</a:t>
            </a:r>
            <a:r>
              <a:rPr lang="en-US" sz="2000" dirty="0">
                <a:solidFill>
                  <a:schemeClr val="tx1"/>
                </a:solidFill>
                <a:latin typeface="Times New Roman" panose="02020603050405020304" pitchFamily="18" charset="0"/>
                <a:cs typeface="Times New Roman" panose="02020603050405020304" pitchFamily="18" charset="0"/>
              </a:rPr>
              <a:t>, 2016)</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a:p>
            <a:pPr marL="0" indent="0">
              <a:buNone/>
            </a:pPr>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96097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Times New Roman" panose="02020603050405020304" pitchFamily="18" charset="0"/>
                <a:cs typeface="Times New Roman" panose="02020603050405020304" pitchFamily="18" charset="0"/>
              </a:rPr>
              <a:t>Impact of the project and organization on the socio-cultural system</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Milwaukee </a:t>
            </a:r>
            <a:r>
              <a:rPr lang="en-US" sz="2000" dirty="0">
                <a:latin typeface="Times New Roman" panose="02020603050405020304" pitchFamily="18" charset="0"/>
                <a:cs typeface="Times New Roman" panose="02020603050405020304" pitchFamily="18" charset="0"/>
              </a:rPr>
              <a:t>river banks are known as one of the best recreation sites in the united states. The project and the agency's efforts will lead to: </a:t>
            </a:r>
          </a:p>
          <a:p>
            <a:r>
              <a:rPr lang="en-US" sz="2000" dirty="0">
                <a:latin typeface="Times New Roman" panose="02020603050405020304" pitchFamily="18" charset="0"/>
                <a:cs typeface="Times New Roman" panose="02020603050405020304" pitchFamily="18" charset="0"/>
              </a:rPr>
              <a:t>Change in human behavior towards improving biodiversity due to the river </a:t>
            </a:r>
            <a:r>
              <a:rPr lang="en-US" sz="2000" dirty="0" smtClean="0">
                <a:latin typeface="Times New Roman" panose="02020603050405020304" pitchFamily="18" charset="0"/>
                <a:cs typeface="Times New Roman" panose="02020603050405020304" pitchFamily="18" charset="0"/>
              </a:rPr>
              <a:t>revitalization </a:t>
            </a:r>
            <a:r>
              <a:rPr lang="en-US" sz="2000" dirty="0"/>
              <a:t>(</a:t>
            </a:r>
            <a:r>
              <a:rPr lang="en-US" sz="2000" dirty="0">
                <a:solidFill>
                  <a:schemeClr val="tx1"/>
                </a:solidFill>
                <a:latin typeface="Times New Roman" panose="02020603050405020304" pitchFamily="18" charset="0"/>
                <a:cs typeface="Times New Roman" panose="02020603050405020304" pitchFamily="18" charset="0"/>
              </a:rPr>
              <a:t>River Revitalization Foundation, 2018)</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Improved access to sensitive recreations sites</a:t>
            </a:r>
          </a:p>
          <a:p>
            <a:r>
              <a:rPr lang="en-US" sz="2000" dirty="0">
                <a:latin typeface="Times New Roman" panose="02020603050405020304" pitchFamily="18" charset="0"/>
                <a:cs typeface="Times New Roman" panose="02020603050405020304" pitchFamily="18" charset="0"/>
              </a:rPr>
              <a:t>Social sustainability of the community through the promotion of culture</a:t>
            </a:r>
          </a:p>
          <a:p>
            <a:r>
              <a:rPr lang="en-US" sz="2000" dirty="0">
                <a:latin typeface="Times New Roman" panose="02020603050405020304" pitchFamily="18" charset="0"/>
                <a:cs typeface="Times New Roman" panose="02020603050405020304" pitchFamily="18" charset="0"/>
              </a:rPr>
              <a:t>Promotion of human interaction through activities such as fishing and agriculture</a:t>
            </a:r>
          </a:p>
          <a:p>
            <a:r>
              <a:rPr lang="en-US" sz="2000" dirty="0">
                <a:latin typeface="Times New Roman" panose="02020603050405020304" pitchFamily="18" charset="0"/>
                <a:cs typeface="Times New Roman" panose="02020603050405020304" pitchFamily="18" charset="0"/>
              </a:rPr>
              <a:t>Maintenance of river culture</a:t>
            </a:r>
          </a:p>
          <a:p>
            <a:pPr marL="0" indent="0">
              <a:buNone/>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10833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latin typeface="Times New Roman" panose="02020603050405020304" pitchFamily="18" charset="0"/>
                <a:cs typeface="Times New Roman" panose="02020603050405020304" pitchFamily="18" charset="0"/>
              </a:rPr>
              <a:t>Connections of the project to institutions</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862051" y="1529541"/>
            <a:ext cx="9642561" cy="5087389"/>
          </a:xfrm>
        </p:spPr>
        <p:txBody>
          <a:bodyPr>
            <a:noAutofit/>
          </a:bodyPr>
          <a:lstStyle/>
          <a:p>
            <a:pPr marL="0" indent="0">
              <a:buNone/>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project is interlinked to institutions in varied ways:</a:t>
            </a:r>
          </a:p>
          <a:p>
            <a:pPr lvl="1"/>
            <a:r>
              <a:rPr lang="en-US" sz="1800" dirty="0">
                <a:latin typeface="Times New Roman" panose="02020603050405020304" pitchFamily="18" charset="0"/>
                <a:cs typeface="Times New Roman" panose="02020603050405020304" pitchFamily="18" charset="0"/>
              </a:rPr>
              <a:t>Creates a chance for institutions to initiate water-friendly projects such as;</a:t>
            </a:r>
          </a:p>
          <a:p>
            <a:pPr lvl="1"/>
            <a:r>
              <a:rPr lang="en-US" sz="1800" dirty="0">
                <a:latin typeface="Times New Roman" panose="02020603050405020304" pitchFamily="18" charset="0"/>
                <a:cs typeface="Times New Roman" panose="02020603050405020304" pitchFamily="18" charset="0"/>
              </a:rPr>
              <a:t>Lawn and garden maintenances</a:t>
            </a:r>
          </a:p>
          <a:p>
            <a:pPr lvl="1"/>
            <a:r>
              <a:rPr lang="en-US" sz="1800" dirty="0">
                <a:latin typeface="Times New Roman" panose="02020603050405020304" pitchFamily="18" charset="0"/>
                <a:cs typeface="Times New Roman" panose="02020603050405020304" pitchFamily="18" charset="0"/>
              </a:rPr>
              <a:t>Water conservation</a:t>
            </a:r>
          </a:p>
          <a:p>
            <a:pPr lvl="1"/>
            <a:r>
              <a:rPr lang="en-US" sz="1800" dirty="0">
                <a:latin typeface="Times New Roman" panose="02020603050405020304" pitchFamily="18" charset="0"/>
                <a:cs typeface="Times New Roman" panose="02020603050405020304" pitchFamily="18" charset="0"/>
              </a:rPr>
              <a:t>Swimming and golf classes</a:t>
            </a:r>
          </a:p>
          <a:p>
            <a:pPr lvl="1"/>
            <a:r>
              <a:rPr lang="en-US" sz="1800" dirty="0" smtClean="0">
                <a:latin typeface="Times New Roman" panose="02020603050405020304" pitchFamily="18" charset="0"/>
                <a:cs typeface="Times New Roman" panose="02020603050405020304" pitchFamily="18" charset="0"/>
              </a:rPr>
              <a:t>Recognition </a:t>
            </a:r>
            <a:r>
              <a:rPr lang="en-US" sz="1800" dirty="0">
                <a:latin typeface="Times New Roman" panose="02020603050405020304" pitchFamily="18" charset="0"/>
                <a:cs typeface="Times New Roman" panose="02020603050405020304" pitchFamily="18" charset="0"/>
              </a:rPr>
              <a:t>of a transformed urban greenspace</a:t>
            </a:r>
          </a:p>
          <a:p>
            <a:pPr lvl="1"/>
            <a:r>
              <a:rPr lang="en-US" sz="1800" dirty="0">
                <a:latin typeface="Times New Roman" panose="02020603050405020304" pitchFamily="18" charset="0"/>
                <a:cs typeface="Times New Roman" panose="02020603050405020304" pitchFamily="18" charset="0"/>
              </a:rPr>
              <a:t>Improves social responsibility amid institutions</a:t>
            </a:r>
          </a:p>
          <a:p>
            <a:pPr lvl="1"/>
            <a:r>
              <a:rPr lang="en-US" sz="1800" dirty="0">
                <a:latin typeface="Times New Roman" panose="02020603050405020304" pitchFamily="18" charset="0"/>
                <a:cs typeface="Times New Roman" panose="02020603050405020304" pitchFamily="18" charset="0"/>
              </a:rPr>
              <a:t>Donations and grants from organizations</a:t>
            </a:r>
          </a:p>
          <a:p>
            <a:pPr lvl="1"/>
            <a:r>
              <a:rPr lang="en-US" sz="1800" dirty="0">
                <a:latin typeface="Times New Roman" panose="02020603050405020304" pitchFamily="18" charset="0"/>
                <a:cs typeface="Times New Roman" panose="02020603050405020304" pitchFamily="18" charset="0"/>
              </a:rPr>
              <a:t>partnership with farming and fishing companies towards the restoration of the natural ecosystem</a:t>
            </a:r>
          </a:p>
          <a:p>
            <a:pPr lvl="1"/>
            <a:r>
              <a:rPr lang="en-US" sz="1800" dirty="0">
                <a:latin typeface="Times New Roman" panose="02020603050405020304" pitchFamily="18" charset="0"/>
                <a:cs typeface="Times New Roman" panose="02020603050405020304" pitchFamily="18" charset="0"/>
              </a:rPr>
              <a:t>Active interests in the well-being of the community</a:t>
            </a:r>
          </a:p>
          <a:p>
            <a:pPr lvl="1"/>
            <a:endParaRPr lang="en-US" sz="18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603232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dirty="0" smtClean="0">
                <a:latin typeface="Times New Roman" panose="02020603050405020304" pitchFamily="18" charset="0"/>
                <a:cs typeface="Times New Roman" panose="02020603050405020304" pitchFamily="18" charset="0"/>
              </a:rPr>
              <a:t>Continuation</a:t>
            </a:r>
            <a:r>
              <a:rPr lang="en-US" dirty="0" smtClean="0"/>
              <a:t>…</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River Revalidation Foundation of Milwaukee is a non-profit trust agency.</a:t>
            </a:r>
          </a:p>
          <a:p>
            <a:r>
              <a:rPr lang="en-US" sz="2000" dirty="0">
                <a:latin typeface="Times New Roman" panose="02020603050405020304" pitchFamily="18" charset="0"/>
                <a:cs typeface="Times New Roman" panose="02020603050405020304" pitchFamily="18" charset="0"/>
              </a:rPr>
              <a:t>The agency receives funds from sponsors.</a:t>
            </a:r>
          </a:p>
          <a:p>
            <a:r>
              <a:rPr lang="en-US" sz="2000" dirty="0">
                <a:latin typeface="Times New Roman" panose="02020603050405020304" pitchFamily="18" charset="0"/>
                <a:cs typeface="Times New Roman" panose="02020603050405020304" pitchFamily="18" charset="0"/>
              </a:rPr>
              <a:t>The agency relies on the donation, grants, fundraising, and charity efforts to operate.</a:t>
            </a:r>
          </a:p>
          <a:p>
            <a:endParaRPr lang="en-US" sz="2000" dirty="0">
              <a:latin typeface="Times New Roman" panose="02020603050405020304" pitchFamily="18" charset="0"/>
              <a:cs typeface="Times New Roman" panose="02020603050405020304" pitchFamily="18" charset="0"/>
            </a:endParaRP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0130840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3200" dirty="0" smtClean="0">
                <a:latin typeface="Times New Roman" panose="02020603050405020304" pitchFamily="18" charset="0"/>
                <a:cs typeface="Times New Roman" panose="02020603050405020304" pitchFamily="18" charset="0"/>
              </a:rPr>
              <a:t>How Service </a:t>
            </a:r>
            <a:r>
              <a:rPr lang="en-US" sz="3200" dirty="0">
                <a:latin typeface="Times New Roman" panose="02020603050405020304" pitchFamily="18" charset="0"/>
                <a:cs typeface="Times New Roman" panose="02020603050405020304" pitchFamily="18" charset="0"/>
              </a:rPr>
              <a:t>Learning Project relates to two topics covered in the course.</a:t>
            </a:r>
            <a:br>
              <a:rPr lang="en-US" sz="3200" dirty="0">
                <a:latin typeface="Times New Roman" panose="02020603050405020304" pitchFamily="18" charset="0"/>
                <a:cs typeface="Times New Roman" panose="02020603050405020304" pitchFamily="18" charset="0"/>
              </a:rPr>
            </a:br>
            <a:endParaRPr lang="en-US" sz="32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Service </a:t>
            </a:r>
            <a:r>
              <a:rPr lang="en-US" sz="2000" dirty="0">
                <a:latin typeface="Times New Roman" panose="02020603050405020304" pitchFamily="18" charset="0"/>
                <a:cs typeface="Times New Roman" panose="02020603050405020304" pitchFamily="18" charset="0"/>
              </a:rPr>
              <a:t>Learning project is linked to varied aspects learned from this class, and these include:</a:t>
            </a:r>
          </a:p>
          <a:p>
            <a:pPr marL="0" lvl="0" indent="0">
              <a:buNone/>
            </a:pPr>
            <a:r>
              <a:rPr lang="en-US" sz="2000" i="1" dirty="0">
                <a:latin typeface="Times New Roman" panose="02020603050405020304" pitchFamily="18" charset="0"/>
                <a:cs typeface="Times New Roman" panose="02020603050405020304" pitchFamily="18" charset="0"/>
              </a:rPr>
              <a:t>Corporate finance</a:t>
            </a:r>
          </a:p>
          <a:p>
            <a:pPr marL="400050" lvl="1" indent="0">
              <a:buNone/>
            </a:pPr>
            <a:r>
              <a:rPr lang="en-US" sz="1800" dirty="0">
                <a:latin typeface="Times New Roman" panose="02020603050405020304" pitchFamily="18" charset="0"/>
                <a:cs typeface="Times New Roman" panose="02020603050405020304" pitchFamily="18" charset="0"/>
              </a:rPr>
              <a:t>The chapter teaches about:</a:t>
            </a:r>
          </a:p>
          <a:p>
            <a:pPr lvl="1"/>
            <a:r>
              <a:rPr lang="en-US" sz="1800" dirty="0">
                <a:latin typeface="Times New Roman" panose="02020603050405020304" pitchFamily="18" charset="0"/>
                <a:cs typeface="Times New Roman" panose="02020603050405020304" pitchFamily="18" charset="0"/>
              </a:rPr>
              <a:t>Role of funds in an organization</a:t>
            </a:r>
          </a:p>
          <a:p>
            <a:pPr lvl="1"/>
            <a:r>
              <a:rPr lang="en-US" sz="1800" dirty="0">
                <a:latin typeface="Times New Roman" panose="02020603050405020304" pitchFamily="18" charset="0"/>
                <a:cs typeface="Times New Roman" panose="02020603050405020304" pitchFamily="18" charset="0"/>
              </a:rPr>
              <a:t>Financial structure and cost of capital</a:t>
            </a:r>
          </a:p>
          <a:p>
            <a:pPr lvl="1"/>
            <a:r>
              <a:rPr lang="en-US" sz="1800" dirty="0">
                <a:latin typeface="Times New Roman" panose="02020603050405020304" pitchFamily="18" charset="0"/>
                <a:cs typeface="Times New Roman" panose="02020603050405020304" pitchFamily="18" charset="0"/>
              </a:rPr>
              <a:t>Investment decision making</a:t>
            </a:r>
          </a:p>
          <a:p>
            <a:pPr lvl="1"/>
            <a:r>
              <a:rPr lang="en-US" sz="1800" dirty="0">
                <a:latin typeface="Times New Roman" panose="02020603050405020304" pitchFamily="18" charset="0"/>
                <a:cs typeface="Times New Roman" panose="02020603050405020304" pitchFamily="18" charset="0"/>
              </a:rPr>
              <a:t>Sources of long term and long term financing</a:t>
            </a:r>
          </a:p>
          <a:p>
            <a:pPr marL="0" indent="0">
              <a:buNone/>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61927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Times New Roman" panose="02020603050405020304" pitchFamily="18" charset="0"/>
                <a:cs typeface="Times New Roman" panose="02020603050405020304" pitchFamily="18" charset="0"/>
              </a:rPr>
              <a:t>Continuation…</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pPr marL="0" lvl="0" indent="0">
              <a:buNone/>
            </a:pPr>
            <a:r>
              <a:rPr lang="en-US" sz="2000" i="1" dirty="0">
                <a:latin typeface="Times New Roman" panose="02020603050405020304" pitchFamily="18" charset="0"/>
                <a:cs typeface="Times New Roman" panose="02020603050405020304" pitchFamily="18" charset="0"/>
              </a:rPr>
              <a:t>Business communication</a:t>
            </a:r>
          </a:p>
          <a:p>
            <a:r>
              <a:rPr lang="en-US" sz="2000" dirty="0">
                <a:latin typeface="Times New Roman" panose="02020603050405020304" pitchFamily="18" charset="0"/>
                <a:cs typeface="Times New Roman" panose="02020603050405020304" pitchFamily="18" charset="0"/>
              </a:rPr>
              <a:t>This topic teaches on:</a:t>
            </a:r>
          </a:p>
          <a:p>
            <a:r>
              <a:rPr lang="en-US" sz="2000" dirty="0">
                <a:latin typeface="Times New Roman" panose="02020603050405020304" pitchFamily="18" charset="0"/>
                <a:cs typeface="Times New Roman" panose="02020603050405020304" pitchFamily="18" charset="0"/>
              </a:rPr>
              <a:t>Skills for accurate communication at work</a:t>
            </a:r>
          </a:p>
          <a:p>
            <a:r>
              <a:rPr lang="en-US" sz="2000" dirty="0">
                <a:latin typeface="Times New Roman" panose="02020603050405020304" pitchFamily="18" charset="0"/>
                <a:cs typeface="Times New Roman" panose="02020603050405020304" pitchFamily="18" charset="0"/>
              </a:rPr>
              <a:t>Focus on teamwork and understanding communication patterns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268714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5425" y="624110"/>
            <a:ext cx="9659187" cy="1509490"/>
          </a:xfrm>
        </p:spPr>
        <p:txBody>
          <a:bodyPr>
            <a:noAutofit/>
          </a:bodyPr>
          <a:lstStyle/>
          <a:p>
            <a:pPr algn="ctr"/>
            <a:r>
              <a:rPr lang="en-US" dirty="0">
                <a:latin typeface="Times New Roman" panose="02020603050405020304" pitchFamily="18" charset="0"/>
                <a:cs typeface="Times New Roman" panose="02020603050405020304" pitchFamily="18" charset="0"/>
              </a:rPr>
              <a:t>Contributions of River Revitalization Foundation </a:t>
            </a:r>
            <a:r>
              <a:rPr lang="en-US" dirty="0" smtClean="0">
                <a:latin typeface="Times New Roman" panose="02020603050405020304" pitchFamily="18" charset="0"/>
                <a:cs typeface="Times New Roman" panose="02020603050405020304" pitchFamily="18" charset="0"/>
              </a:rPr>
              <a:t>to </a:t>
            </a:r>
            <a:r>
              <a:rPr lang="en-US" dirty="0">
                <a:latin typeface="Times New Roman" panose="02020603050405020304" pitchFamily="18" charset="0"/>
                <a:cs typeface="Times New Roman" panose="02020603050405020304" pitchFamily="18" charset="0"/>
              </a:rPr>
              <a:t>the sustainability of Southeastern Wisconsin</a:t>
            </a:r>
            <a:br>
              <a:rPr lang="en-US" dirty="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589212" y="2781993"/>
            <a:ext cx="8915400" cy="3777622"/>
          </a:xfrm>
        </p:spPr>
        <p:txBody>
          <a:bodyPr>
            <a:normAutofit/>
          </a:bodyPr>
          <a:lstStyle/>
          <a:p>
            <a:r>
              <a:rPr lang="en-US" sz="2000" dirty="0" smtClean="0">
                <a:latin typeface="Times New Roman" panose="02020603050405020304" pitchFamily="18" charset="0"/>
                <a:cs typeface="Times New Roman" panose="02020603050405020304" pitchFamily="18" charset="0"/>
              </a:rPr>
              <a:t>River </a:t>
            </a:r>
            <a:r>
              <a:rPr lang="en-US" sz="2000" dirty="0">
                <a:latin typeface="Times New Roman" panose="02020603050405020304" pitchFamily="18" charset="0"/>
                <a:cs typeface="Times New Roman" panose="02020603050405020304" pitchFamily="18" charset="0"/>
              </a:rPr>
              <a:t>Revalidation Foundation Milwaukee has a wide array of contributions to the sustainability of southeastern Wisconsin.</a:t>
            </a:r>
          </a:p>
          <a:p>
            <a:r>
              <a:rPr lang="en-US" sz="2000" dirty="0">
                <a:latin typeface="Times New Roman" panose="02020603050405020304" pitchFamily="18" charset="0"/>
                <a:cs typeface="Times New Roman" panose="02020603050405020304" pitchFamily="18" charset="0"/>
              </a:rPr>
              <a:t>It has led to:</a:t>
            </a:r>
          </a:p>
          <a:p>
            <a:r>
              <a:rPr lang="en-US" sz="2000" dirty="0">
                <a:latin typeface="Times New Roman" panose="02020603050405020304" pitchFamily="18" charset="0"/>
                <a:cs typeface="Times New Roman" panose="02020603050405020304" pitchFamily="18" charset="0"/>
              </a:rPr>
              <a:t>Accurate restoration of ecosystem</a:t>
            </a:r>
          </a:p>
          <a:p>
            <a:r>
              <a:rPr lang="en-US" sz="2000" dirty="0">
                <a:latin typeface="Times New Roman" panose="02020603050405020304" pitchFamily="18" charset="0"/>
                <a:cs typeface="Times New Roman" panose="02020603050405020304" pitchFamily="18" charset="0"/>
              </a:rPr>
              <a:t>Creation of greenspace</a:t>
            </a:r>
          </a:p>
          <a:p>
            <a:r>
              <a:rPr lang="en-US" sz="2000" dirty="0">
                <a:latin typeface="Times New Roman" panose="02020603050405020304" pitchFamily="18" charset="0"/>
                <a:cs typeface="Times New Roman" panose="02020603050405020304" pitchFamily="18" charset="0"/>
              </a:rPr>
              <a:t>Creation of employment and internship opportunities</a:t>
            </a:r>
          </a:p>
          <a:p>
            <a:r>
              <a:rPr lang="en-US" sz="2000" dirty="0">
                <a:latin typeface="Times New Roman" panose="02020603050405020304" pitchFamily="18" charset="0"/>
                <a:cs typeface="Times New Roman" panose="02020603050405020304" pitchFamily="18" charset="0"/>
              </a:rPr>
              <a:t>Partnered with other organizations to create transitions in the upstream natural river </a:t>
            </a:r>
            <a:r>
              <a:rPr lang="en-US" sz="2000" dirty="0" smtClean="0">
                <a:latin typeface="Times New Roman" panose="02020603050405020304" pitchFamily="18" charset="0"/>
                <a:cs typeface="Times New Roman" panose="02020603050405020304" pitchFamily="18" charset="0"/>
              </a:rPr>
              <a:t>valley</a:t>
            </a: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031446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r>
              <a:rPr lang="en-US" dirty="0" smtClean="0"/>
              <a:t>…</a:t>
            </a: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Adoption </a:t>
            </a:r>
            <a:r>
              <a:rPr lang="en-US" sz="2000" dirty="0">
                <a:latin typeface="Times New Roman" panose="02020603050405020304" pitchFamily="18" charset="0"/>
                <a:cs typeface="Times New Roman" panose="02020603050405020304" pitchFamily="18" charset="0"/>
              </a:rPr>
              <a:t>and implementation of water-friendly projects such as golf classes</a:t>
            </a:r>
          </a:p>
          <a:p>
            <a:r>
              <a:rPr lang="en-US" sz="2000" dirty="0">
                <a:latin typeface="Times New Roman" panose="02020603050405020304" pitchFamily="18" charset="0"/>
                <a:cs typeface="Times New Roman" panose="02020603050405020304" pitchFamily="18" charset="0"/>
              </a:rPr>
              <a:t>Availed recreational destinations in Southeastern Wisconsin</a:t>
            </a:r>
          </a:p>
          <a:p>
            <a:r>
              <a:rPr lang="en-US" sz="2000" dirty="0">
                <a:latin typeface="Times New Roman" panose="02020603050405020304" pitchFamily="18" charset="0"/>
                <a:cs typeface="Times New Roman" panose="02020603050405020304" pitchFamily="18" charset="0"/>
              </a:rPr>
              <a:t>Improved and sustainable fishing and farming activities</a:t>
            </a:r>
          </a:p>
          <a:p>
            <a:r>
              <a:rPr lang="en-US" sz="2000" dirty="0">
                <a:latin typeface="Times New Roman" panose="02020603050405020304" pitchFamily="18" charset="0"/>
                <a:cs typeface="Times New Roman" panose="02020603050405020304" pitchFamily="18" charset="0"/>
              </a:rPr>
              <a:t>Increased awareness of the need for increased community engagement</a:t>
            </a:r>
          </a:p>
          <a:p>
            <a:r>
              <a:rPr lang="en-US" sz="2000" dirty="0">
                <a:latin typeface="Times New Roman" panose="02020603050405020304" pitchFamily="18" charset="0"/>
                <a:cs typeface="Times New Roman" panose="02020603050405020304" pitchFamily="18" charset="0"/>
              </a:rPr>
              <a:t>Increased participation in fieldwork from community, schools, and corporate </a:t>
            </a:r>
            <a:r>
              <a:rPr lang="en-US" sz="2000" dirty="0" smtClean="0">
                <a:latin typeface="Times New Roman" panose="02020603050405020304" pitchFamily="18" charset="0"/>
                <a:cs typeface="Times New Roman" panose="02020603050405020304" pitchFamily="18" charset="0"/>
              </a:rPr>
              <a:t>partners </a:t>
            </a:r>
            <a:r>
              <a:rPr lang="en-US" sz="2000" dirty="0"/>
              <a:t>(</a:t>
            </a:r>
            <a:r>
              <a:rPr lang="en-US" sz="2000" dirty="0">
                <a:solidFill>
                  <a:schemeClr val="tx1"/>
                </a:solidFill>
                <a:latin typeface="Times New Roman" panose="02020603050405020304" pitchFamily="18" charset="0"/>
                <a:cs typeface="Times New Roman" panose="02020603050405020304" pitchFamily="18" charset="0"/>
              </a:rPr>
              <a:t>River Revitalization Foundation, 2018)</a:t>
            </a:r>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Accurate resolution to land use issues in southeastern </a:t>
            </a:r>
            <a:r>
              <a:rPr lang="en-US" sz="2000" dirty="0" smtClean="0">
                <a:latin typeface="Times New Roman" panose="02020603050405020304" pitchFamily="18" charset="0"/>
                <a:cs typeface="Times New Roman" panose="02020603050405020304" pitchFamily="18" charset="0"/>
              </a:rPr>
              <a:t>Wisconsin</a:t>
            </a:r>
            <a:r>
              <a:rPr lang="en-US" sz="2000" dirty="0">
                <a:latin typeface="Times New Roman" panose="02020603050405020304" pitchFamily="18" charset="0"/>
                <a:cs typeface="Times New Roman" panose="02020603050405020304" pitchFamily="18" charset="0"/>
              </a:rPr>
              <a:t> </a:t>
            </a: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826291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Reflection</a:t>
            </a:r>
            <a:r>
              <a:rPr lang="en-US" dirty="0"/>
              <a:t/>
            </a:r>
            <a:br>
              <a:rPr lang="en-US" dirty="0"/>
            </a:b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project has been an eye-opener in the entire learning process.</a:t>
            </a:r>
          </a:p>
          <a:p>
            <a:r>
              <a:rPr lang="en-US" sz="2000" dirty="0">
                <a:latin typeface="Times New Roman" panose="02020603050405020304" pitchFamily="18" charset="0"/>
                <a:cs typeface="Times New Roman" panose="02020603050405020304" pitchFamily="18" charset="0"/>
              </a:rPr>
              <a:t>The assignment has helped to:</a:t>
            </a:r>
          </a:p>
          <a:p>
            <a:r>
              <a:rPr lang="en-US" sz="2000" dirty="0">
                <a:latin typeface="Times New Roman" panose="02020603050405020304" pitchFamily="18" charset="0"/>
                <a:cs typeface="Times New Roman" panose="02020603050405020304" pitchFamily="18" charset="0"/>
              </a:rPr>
              <a:t>Understand the importance of participating in community activities</a:t>
            </a:r>
          </a:p>
          <a:p>
            <a:r>
              <a:rPr lang="en-US" sz="2000" dirty="0">
                <a:latin typeface="Times New Roman" panose="02020603050405020304" pitchFamily="18" charset="0"/>
                <a:cs typeface="Times New Roman" panose="02020603050405020304" pitchFamily="18" charset="0"/>
              </a:rPr>
              <a:t>Understand the importance of adopting sustainable activities</a:t>
            </a:r>
          </a:p>
          <a:p>
            <a:r>
              <a:rPr lang="en-US" sz="2000" dirty="0">
                <a:latin typeface="Times New Roman" panose="02020603050405020304" pitchFamily="18" charset="0"/>
                <a:cs typeface="Times New Roman" panose="02020603050405020304" pitchFamily="18" charset="0"/>
              </a:rPr>
              <a:t>Significance of restoring biodiversity</a:t>
            </a:r>
          </a:p>
          <a:p>
            <a:r>
              <a:rPr lang="en-US" sz="2000" dirty="0">
                <a:latin typeface="Times New Roman" panose="02020603050405020304" pitchFamily="18" charset="0"/>
                <a:cs typeface="Times New Roman" panose="02020603050405020304" pitchFamily="18" charset="0"/>
              </a:rPr>
              <a:t>Reflect on the ideal topics learned in the entire course.</a:t>
            </a:r>
          </a:p>
          <a:p>
            <a:r>
              <a:rPr lang="en-US" sz="2000" dirty="0">
                <a:latin typeface="Times New Roman" panose="02020603050405020304" pitchFamily="18" charset="0"/>
                <a:cs typeface="Times New Roman" panose="02020603050405020304" pitchFamily="18" charset="0"/>
              </a:rPr>
              <a:t>Understand alternative sources of funds for non-government organizations</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27693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Continuation</a:t>
            </a:r>
            <a:r>
              <a:rPr lang="en-US" dirty="0"/>
              <a:t>…</a:t>
            </a:r>
            <a:br>
              <a:rPr lang="en-US" dirty="0"/>
            </a:br>
            <a:endParaRPr lang="en-US" dirty="0"/>
          </a:p>
        </p:txBody>
      </p:sp>
      <p:sp>
        <p:nvSpPr>
          <p:cNvPr id="3" name="Content Placeholder 2"/>
          <p:cNvSpPr>
            <a:spLocks noGrp="1"/>
          </p:cNvSpPr>
          <p:nvPr>
            <p:ph idx="1"/>
          </p:nvPr>
        </p:nvSpPr>
        <p:spPr/>
        <p:txBody>
          <a:bodyPr>
            <a:normAutofit/>
          </a:bodyPr>
          <a:lstStyle/>
          <a:p>
            <a:r>
              <a:rPr lang="en-US" sz="2000" dirty="0" smtClean="0">
                <a:latin typeface="Times New Roman" panose="02020603050405020304" pitchFamily="18" charset="0"/>
                <a:cs typeface="Times New Roman" panose="02020603050405020304" pitchFamily="18" charset="0"/>
              </a:rPr>
              <a:t>There </a:t>
            </a:r>
            <a:r>
              <a:rPr lang="en-US" sz="2000" dirty="0">
                <a:latin typeface="Times New Roman" panose="02020603050405020304" pitchFamily="18" charset="0"/>
                <a:cs typeface="Times New Roman" panose="02020603050405020304" pitchFamily="18" charset="0"/>
              </a:rPr>
              <a:t>is an improved social responsibility of organizations.</a:t>
            </a:r>
          </a:p>
          <a:p>
            <a:r>
              <a:rPr lang="en-US" sz="2000" dirty="0">
                <a:latin typeface="Times New Roman" panose="02020603050405020304" pitchFamily="18" charset="0"/>
                <a:cs typeface="Times New Roman" panose="02020603050405020304" pitchFamily="18" charset="0"/>
              </a:rPr>
              <a:t>Accurate reinforcement of biodiversity</a:t>
            </a:r>
          </a:p>
          <a:p>
            <a:r>
              <a:rPr lang="en-US" sz="2000" dirty="0">
                <a:latin typeface="Times New Roman" panose="02020603050405020304" pitchFamily="18" charset="0"/>
                <a:cs typeface="Times New Roman" panose="02020603050405020304" pitchFamily="18" charset="0"/>
              </a:rPr>
              <a:t>Improved access to recreational destinations</a:t>
            </a:r>
          </a:p>
          <a:p>
            <a:pPr marL="0" indent="0">
              <a:buNone/>
            </a:pPr>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374981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Conclusion</a:t>
            </a:r>
          </a:p>
        </p:txBody>
      </p:sp>
      <p:sp>
        <p:nvSpPr>
          <p:cNvPr id="3" name="Content Placeholder 2"/>
          <p:cNvSpPr>
            <a:spLocks noGrp="1"/>
          </p:cNvSpPr>
          <p:nvPr>
            <p:ph idx="1"/>
          </p:nvPr>
        </p:nvSpPr>
        <p:spPr/>
        <p:txBody>
          <a:bodyPr>
            <a:normAutofit/>
          </a:bodyPr>
          <a:lstStyle/>
          <a:p>
            <a:endParaRPr lang="en-US" sz="2000" dirty="0">
              <a:latin typeface="Times New Roman" panose="02020603050405020304" pitchFamily="18" charset="0"/>
              <a:cs typeface="Times New Roman" panose="02020603050405020304" pitchFamily="18" charset="0"/>
            </a:endParaRPr>
          </a:p>
          <a:p>
            <a:r>
              <a:rPr lang="en-US" sz="2000" dirty="0">
                <a:latin typeface="Times New Roman" panose="02020603050405020304" pitchFamily="18" charset="0"/>
                <a:cs typeface="Times New Roman" panose="02020603050405020304" pitchFamily="18" charset="0"/>
              </a:rPr>
              <a:t>I will continue to work with River Revalidation Foundation Milwaukee.</a:t>
            </a:r>
          </a:p>
          <a:p>
            <a:r>
              <a:rPr lang="en-US" sz="2000" dirty="0">
                <a:latin typeface="Times New Roman" panose="02020603050405020304" pitchFamily="18" charset="0"/>
                <a:cs typeface="Times New Roman" panose="02020603050405020304" pitchFamily="18" charset="0"/>
              </a:rPr>
              <a:t>The organization valued the importance of nature.</a:t>
            </a:r>
          </a:p>
          <a:p>
            <a:r>
              <a:rPr lang="en-US" sz="2000" dirty="0">
                <a:latin typeface="Times New Roman" panose="02020603050405020304" pitchFamily="18" charset="0"/>
                <a:cs typeface="Times New Roman" panose="02020603050405020304" pitchFamily="18" charset="0"/>
              </a:rPr>
              <a:t>It embraces the contribution of other people or organizations towards restorations.</a:t>
            </a:r>
          </a:p>
          <a:p>
            <a:r>
              <a:rPr lang="en-US" sz="2000" dirty="0">
                <a:latin typeface="Times New Roman" panose="02020603050405020304" pitchFamily="18" charset="0"/>
                <a:cs typeface="Times New Roman" panose="02020603050405020304" pitchFamily="18" charset="0"/>
              </a:rPr>
              <a:t> I will partner with other responsible organizations to strive for improved sustainability.</a:t>
            </a:r>
          </a:p>
          <a:p>
            <a:endParaRPr lang="en-US" sz="2000" dirty="0">
              <a:latin typeface="Times New Roman" panose="02020603050405020304" pitchFamily="18" charset="0"/>
              <a:cs typeface="Times New Roman" panose="02020603050405020304" pitchFamily="18" charset="0"/>
            </a:endParaRPr>
          </a:p>
          <a:p>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31425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latin typeface="Times New Roman" panose="02020603050405020304" pitchFamily="18" charset="0"/>
                <a:cs typeface="Times New Roman" panose="02020603050405020304" pitchFamily="18" charset="0"/>
              </a:rPr>
              <a:t>References</a:t>
            </a: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2140324" y="2033847"/>
            <a:ext cx="8915400" cy="3777622"/>
          </a:xfrm>
        </p:spPr>
        <p:txBody>
          <a:bodyPr>
            <a:normAutofit/>
          </a:bodyPr>
          <a:lstStyle/>
          <a:p>
            <a:pPr marL="0" indent="0">
              <a:buNone/>
            </a:pPr>
            <a:r>
              <a:rPr lang="en-US" sz="2000" dirty="0" err="1" smtClean="0">
                <a:solidFill>
                  <a:schemeClr val="tx1"/>
                </a:solidFill>
                <a:latin typeface="Times New Roman" panose="02020603050405020304" pitchFamily="18" charset="0"/>
                <a:cs typeface="Times New Roman" panose="02020603050405020304" pitchFamily="18" charset="0"/>
              </a:rPr>
              <a:t>Beatley</a:t>
            </a:r>
            <a:r>
              <a:rPr lang="en-US" sz="2000" dirty="0">
                <a:solidFill>
                  <a:schemeClr val="tx1"/>
                </a:solidFill>
                <a:latin typeface="Times New Roman" panose="02020603050405020304" pitchFamily="18" charset="0"/>
                <a:cs typeface="Times New Roman" panose="02020603050405020304" pitchFamily="18" charset="0"/>
              </a:rPr>
              <a:t>, T. (2016). Milwaukee, Wisconsin: From Cream City to Green City. In </a:t>
            </a:r>
            <a:r>
              <a:rPr lang="en-US" sz="2000" i="1" dirty="0">
                <a:solidFill>
                  <a:schemeClr val="tx1"/>
                </a:solidFill>
                <a:latin typeface="Times New Roman" panose="02020603050405020304" pitchFamily="18" charset="0"/>
                <a:cs typeface="Times New Roman" panose="02020603050405020304" pitchFamily="18" charset="0"/>
              </a:rPr>
              <a:t>Handbook of </a:t>
            </a:r>
            <a:r>
              <a:rPr lang="en-US" sz="2000" i="1" dirty="0" err="1">
                <a:solidFill>
                  <a:schemeClr val="tx1"/>
                </a:solidFill>
                <a:latin typeface="Times New Roman" panose="02020603050405020304" pitchFamily="18" charset="0"/>
                <a:cs typeface="Times New Roman" panose="02020603050405020304" pitchFamily="18" charset="0"/>
              </a:rPr>
              <a:t>Biophilic</a:t>
            </a:r>
            <a:r>
              <a:rPr lang="en-US" sz="2000" i="1" dirty="0">
                <a:solidFill>
                  <a:schemeClr val="tx1"/>
                </a:solidFill>
                <a:latin typeface="Times New Roman" panose="02020603050405020304" pitchFamily="18" charset="0"/>
                <a:cs typeface="Times New Roman" panose="02020603050405020304" pitchFamily="18" charset="0"/>
              </a:rPr>
              <a:t> City Planning and Design</a:t>
            </a:r>
            <a:r>
              <a:rPr lang="en-US" sz="2000" dirty="0">
                <a:solidFill>
                  <a:schemeClr val="tx1"/>
                </a:solidFill>
                <a:latin typeface="Times New Roman" panose="02020603050405020304" pitchFamily="18" charset="0"/>
                <a:cs typeface="Times New Roman" panose="02020603050405020304" pitchFamily="18" charset="0"/>
              </a:rPr>
              <a:t> (pp. 67-74). Island Press, Washington, DC.</a:t>
            </a:r>
          </a:p>
          <a:p>
            <a:pPr marL="0" indent="0">
              <a:buNone/>
            </a:pPr>
            <a:r>
              <a:rPr lang="en-US" sz="2000" dirty="0">
                <a:solidFill>
                  <a:schemeClr val="tx1"/>
                </a:solidFill>
                <a:latin typeface="Times New Roman" panose="02020603050405020304" pitchFamily="18" charset="0"/>
                <a:cs typeface="Times New Roman" panose="02020603050405020304" pitchFamily="18" charset="0"/>
              </a:rPr>
              <a:t>River Revitalization Foundation, (2018). Biennial report. Milwaukee's Urban Rivers Land Trust. Retrieved from </a:t>
            </a:r>
            <a:r>
              <a:rPr lang="en-US" sz="2000" u="sng" dirty="0">
                <a:solidFill>
                  <a:schemeClr val="tx1"/>
                </a:solidFill>
                <a:latin typeface="Times New Roman" panose="02020603050405020304" pitchFamily="18" charset="0"/>
                <a:cs typeface="Times New Roman" panose="02020603050405020304" pitchFamily="18" charset="0"/>
                <a:hlinkClick r:id="rId3"/>
              </a:rPr>
              <a:t>https://riverrevitalizationfoundation.org/wp-content/uploads/2020/04/vbRRF-Biennial-Report-2020_final.pdf</a:t>
            </a:r>
            <a:endParaRPr lang="en-US" sz="2000" dirty="0">
              <a:solidFill>
                <a:schemeClr val="tx1"/>
              </a:solidFill>
              <a:latin typeface="Times New Roman" panose="02020603050405020304" pitchFamily="18" charset="0"/>
              <a:cs typeface="Times New Roman" panose="02020603050405020304" pitchFamily="18" charset="0"/>
            </a:endParaRPr>
          </a:p>
          <a:p>
            <a:endParaRPr lang="en-US" sz="20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40270476"/>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34</TotalTime>
  <Words>1907</Words>
  <Application>Microsoft Office PowerPoint</Application>
  <PresentationFormat>Widescreen</PresentationFormat>
  <Paragraphs>141</Paragraphs>
  <Slides>18</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18</vt:i4>
      </vt:variant>
    </vt:vector>
  </HeadingPairs>
  <TitlesOfParts>
    <vt:vector size="24" baseType="lpstr">
      <vt:lpstr>Arial</vt:lpstr>
      <vt:lpstr>Calibri</vt:lpstr>
      <vt:lpstr>Century Gothic</vt:lpstr>
      <vt:lpstr>Times New Roman</vt:lpstr>
      <vt:lpstr>Wingdings 3</vt:lpstr>
      <vt:lpstr>Wisp</vt:lpstr>
      <vt:lpstr>Service Learning Project On Milwaukee River Revitalization  Name Institution Date </vt:lpstr>
      <vt:lpstr>Introduction</vt:lpstr>
      <vt:lpstr>River Revitalization Foundation, Milwaukee </vt:lpstr>
      <vt:lpstr>Project description </vt:lpstr>
      <vt:lpstr>Continuation… </vt:lpstr>
      <vt:lpstr>Impact of project and organization have on the ecosystem </vt:lpstr>
      <vt:lpstr>Continuation…. </vt:lpstr>
      <vt:lpstr>Impact of the project and organization on the socio-cultural system </vt:lpstr>
      <vt:lpstr>Connections of the project to institutions </vt:lpstr>
      <vt:lpstr>Continuation…</vt:lpstr>
      <vt:lpstr>How Service Learning Project relates to two topics covered in the course. </vt:lpstr>
      <vt:lpstr>Continuation…</vt:lpstr>
      <vt:lpstr>Contributions of River Revitalization Foundation to the sustainability of Southeastern Wisconsin </vt:lpstr>
      <vt:lpstr>Continuation…</vt:lpstr>
      <vt:lpstr>Reflection </vt:lpstr>
      <vt:lpstr>Continuation… </vt:lpstr>
      <vt:lpstr>Conclusion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Service Learning Project On Milwaukee River Revitalization  Name Institution Date</dc:title>
  <dc:creator>HP</dc:creator>
  <cp:lastModifiedBy>HP</cp:lastModifiedBy>
  <cp:revision>7</cp:revision>
  <dcterms:created xsi:type="dcterms:W3CDTF">2020-11-07T05:19:19Z</dcterms:created>
  <dcterms:modified xsi:type="dcterms:W3CDTF">2020-11-07T05:53:49Z</dcterms:modified>
</cp:coreProperties>
</file>